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1" r:id="rId4"/>
    <p:sldId id="259" r:id="rId5"/>
    <p:sldId id="257" r:id="rId6"/>
    <p:sldId id="263" r:id="rId7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1A3"/>
    <a:srgbClr val="5EA2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463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49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70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5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0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9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4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209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8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72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924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01306-D5FD-4C66-8516-F854282C6FBE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4184C-2978-4025-BBDA-4691DF326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8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microsoft.com/office/2007/relationships/hdphoto" Target="../media/hdphoto2.wdp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hyperlink" Target="https://login.consultant.ru/link/?req=doc&amp;base=LAW&amp;n=480811&amp;dst=424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microsoft.com/office/2007/relationships/hdphoto" Target="../media/hdphoto1.wdp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microsoft.com/office/2007/relationships/hdphoto" Target="../media/hdphoto2.wdp"/><Relationship Id="rId10" Type="http://schemas.openxmlformats.org/officeDocument/2006/relationships/image" Target="NULL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microsoft.com/office/2007/relationships/hdphoto" Target="../media/hdphoto1.wdp"/><Relationship Id="rId7" Type="http://schemas.openxmlformats.org/officeDocument/2006/relationships/image" Target="../media/image2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microsoft.com/office/2007/relationships/hdphoto" Target="../media/hdphoto2.wdp"/><Relationship Id="rId10" Type="http://schemas.openxmlformats.org/officeDocument/2006/relationships/image" Target="../media/image26.gif"/><Relationship Id="rId4" Type="http://schemas.openxmlformats.org/officeDocument/2006/relationships/image" Target="../media/image2.png"/><Relationship Id="rId9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63" y="0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907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2429" y="2447871"/>
            <a:ext cx="56538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ЦИФРОВИЗАЦИЯ  ДОКУМЕНТООБОРОТА – ВНЕДРЕНИЕ ЭЛЕКТРОННЫХ СЧЕТОВ-ФАКТУР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9718" y="3348507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69519" y="5369188"/>
            <a:ext cx="6181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Начальник отдела камерального контроля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НДС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УФНС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России по г. Севастополю Животенко С.А.</a:t>
            </a:r>
            <a:endParaRPr lang="ru-RU" dirty="0"/>
          </a:p>
        </p:txBody>
      </p:sp>
      <p:pic>
        <p:nvPicPr>
          <p:cNvPr id="11" name="Рисунок 10" descr="https://avatars.mds.yandex.net/i?id=74b7287dbd1a4f808e8e039256d0ef6fb1985b51-4912124-images-thumbs&amp;n=13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907" y="2242535"/>
            <a:ext cx="4572000" cy="2581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1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НОРМАТИВНАЯ  БАЗА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572" y="81709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088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1544" y="1139318"/>
            <a:ext cx="81768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500" b="1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Постановление Правительства РФ от 10.10.2020 № 1646 «О мерах по обеспечению эффективности мероприятий по использованию информационно-коммуникационных технологий в деятельности федеральных органов власти и органов управления государственными внебюджетными фондами»</a:t>
            </a:r>
            <a:endParaRPr lang="ru-RU" sz="15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45904" y="2139802"/>
            <a:ext cx="8842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/>
              <a:t>Концепция развития электронного документооборота в хозяйственной деятельности" </a:t>
            </a:r>
            <a:r>
              <a:rPr lang="ru-RU" sz="1500" b="1" dirty="0" smtClean="0"/>
              <a:t>(</a:t>
            </a:r>
            <a:r>
              <a:rPr lang="ru-RU" sz="1500" b="1" dirty="0"/>
              <a:t>утв. решением </a:t>
            </a:r>
            <a:r>
              <a:rPr lang="ru-RU" sz="1500" b="1" dirty="0" smtClean="0"/>
              <a:t>президиума </a:t>
            </a:r>
            <a:r>
              <a:rPr lang="ru-RU" sz="1500" b="1" dirty="0"/>
              <a:t>Правительственной комиссии по цифровому развитию, использованию информационных технологий для улучшения качества жизни и условий ведения предпринимательской деятельности, протокол от 25.12.2020 № 34</a:t>
            </a:r>
            <a:r>
              <a:rPr lang="ru-RU" sz="1500" b="1" dirty="0" smtClean="0"/>
              <a:t>) </a:t>
            </a:r>
            <a:endParaRPr lang="ru-RU" sz="1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04318" y="4200150"/>
            <a:ext cx="885298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Приказ ФНС России от 19.12.2023 N ЕД-7-26/970@ "Об утверждении форматов счета-фактуры, универсального передаточного документа, включающего счет-фактуру, универсального передаточного документа, форматов счета-фактуры, выставляемого (составляемого) при реализации товаров (работ, услуг), передаче имущественных прав, а также при получении сумм оплаты, частичной оплаты в счет предстоящих поставок товаров (выполнения работ, оказания услуг), передачи имущественных прав, представления документа об отгрузке товаров (выполнении работ), передаче имущественных прав (документа об оказании услуг), включающего в себя счет-фактуру, выставляемый (составляемый) при реализации товаров (работ, услуг), передаче имущественных прав, а также при получении сумм оплаты, частичной оплаты в счет предстоящих поставок товаров (выполнения работ, оказания услуг), передачи имущественных прав, и представления документа об отгрузке товаров (выполнении работ), передаче имущественных прав (документа об оказании услуг) в электронной форме</a:t>
            </a:r>
            <a:r>
              <a:rPr lang="ru-RU" sz="1400" b="1" dirty="0" smtClean="0"/>
              <a:t>"</a:t>
            </a:r>
            <a:endParaRPr lang="ru-RU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11544" y="3255002"/>
            <a:ext cx="817680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b="1" dirty="0"/>
              <a:t>Приказ Минфина России от 05.02.2021 N 14н (ред. от 12.01.2023) "Об утверждении Порядка выставления и получения счетов-фактур в электронной форме по телекоммуникационным каналам связи с применением усиленной квалифицированной электронной подписи</a:t>
            </a:r>
            <a:r>
              <a:rPr lang="ru-RU" sz="1500" b="1" dirty="0" smtClean="0"/>
              <a:t>"</a:t>
            </a:r>
            <a:endParaRPr lang="ru-RU" sz="1500" b="1" dirty="0"/>
          </a:p>
        </p:txBody>
      </p:sp>
      <p:pic>
        <p:nvPicPr>
          <p:cNvPr id="14" name="Рисунок 13" descr="Листовка иконка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28" y="2266398"/>
            <a:ext cx="1318992" cy="88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Тревога иконка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467" y="1224869"/>
            <a:ext cx="1186851" cy="10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Документ иконка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45" y="4832533"/>
            <a:ext cx="969157" cy="1008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Налог иконка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404" y="3305635"/>
            <a:ext cx="1164440" cy="1008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4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5757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ПОРЯДОК ВЗАИМОДЕЙСТВИЯ </a:t>
            </a:r>
          </a:p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ПРИ ИСПОЛЬЗОВАНИИ ЭСФ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9" y="46363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907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3436" y="5394354"/>
            <a:ext cx="2118562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Получает согласие покупателя на использование ЭСФ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6400" y="2658216"/>
            <a:ext cx="2118562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Получает ЭЦП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6400" y="4010959"/>
            <a:ext cx="2118563" cy="105390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Заключает договор с оператором на обслуживание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28540" y="4733606"/>
            <a:ext cx="2155120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Формирует извещение для продавца о получении ЭСФ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677209" y="3361386"/>
            <a:ext cx="2189484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Подтверждает получение  ЭСФ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8552" y="5334019"/>
            <a:ext cx="2103577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Регистрирует даты получения и отправки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42330" y="4014122"/>
            <a:ext cx="2103577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Проверяет на соответствие утвержденным формам</a:t>
            </a:r>
            <a:endParaRPr lang="ru-RU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42331" y="2658216"/>
            <a:ext cx="2103576" cy="1004552"/>
          </a:xfrm>
          <a:prstGeom prst="roundRect">
            <a:avLst/>
          </a:prstGeom>
          <a:solidFill>
            <a:srgbClr val="3B71A3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Координирует и обеспечивает доставку</a:t>
            </a:r>
            <a:endParaRPr lang="ru-RU" b="1" dirty="0"/>
          </a:p>
        </p:txBody>
      </p:sp>
      <p:pic>
        <p:nvPicPr>
          <p:cNvPr id="18" name="Рисунок 17" descr="Picture background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" t="15182" r="76108" b="54445"/>
          <a:stretch/>
        </p:blipFill>
        <p:spPr bwMode="auto">
          <a:xfrm>
            <a:off x="621522" y="1164320"/>
            <a:ext cx="1342390" cy="13525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Picture background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9" t="15189" r="540" b="55916"/>
          <a:stretch/>
        </p:blipFill>
        <p:spPr bwMode="auto">
          <a:xfrm>
            <a:off x="10102949" y="1178816"/>
            <a:ext cx="1332230" cy="13347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Picture background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2" r="31716"/>
          <a:stretch/>
        </p:blipFill>
        <p:spPr bwMode="auto">
          <a:xfrm>
            <a:off x="4942330" y="1090792"/>
            <a:ext cx="2076450" cy="1571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Нашивка 23"/>
          <p:cNvSpPr/>
          <p:nvPr/>
        </p:nvSpPr>
        <p:spPr>
          <a:xfrm>
            <a:off x="2470229" y="3361386"/>
            <a:ext cx="2356833" cy="992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Отправляет ЭСФ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6" name="Нашивка 25"/>
          <p:cNvSpPr/>
          <p:nvPr/>
        </p:nvSpPr>
        <p:spPr>
          <a:xfrm flipH="1">
            <a:off x="7171849" y="4733606"/>
            <a:ext cx="2421731" cy="10045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1"/>
                </a:solidFill>
              </a:rPr>
              <a:t>Отправка извещения о получении</a:t>
            </a:r>
            <a:endParaRPr lang="ru-RU" sz="1700" b="1" dirty="0">
              <a:solidFill>
                <a:schemeClr val="tx1"/>
              </a:solidFill>
            </a:endParaRPr>
          </a:p>
        </p:txBody>
      </p:sp>
      <p:sp>
        <p:nvSpPr>
          <p:cNvPr id="27" name="Нашивка 26"/>
          <p:cNvSpPr/>
          <p:nvPr/>
        </p:nvSpPr>
        <p:spPr>
          <a:xfrm>
            <a:off x="7159283" y="3361386"/>
            <a:ext cx="2446865" cy="99294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Доставка получателю ЭСФ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 flipH="1">
            <a:off x="2405331" y="4733606"/>
            <a:ext cx="2421731" cy="100455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1"/>
                </a:solidFill>
              </a:rPr>
              <a:t>Пересылка извещения о получении</a:t>
            </a:r>
            <a:endParaRPr lang="ru-RU" sz="1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3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ЭСФ ПО ПРОСЛЕЖИВАЕМЫМ ТОВАРАМ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9" y="46363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907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6"/>
          <a:stretch>
            <a:fillRect/>
          </a:stretch>
        </p:blipFill>
        <p:spPr>
          <a:xfrm>
            <a:off x="437359" y="1323564"/>
            <a:ext cx="974569" cy="904807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7"/>
          <a:srcRect l="27724" t="11972" r="22917" b="6785"/>
          <a:stretch/>
        </p:blipFill>
        <p:spPr bwMode="auto">
          <a:xfrm>
            <a:off x="388348" y="2958521"/>
            <a:ext cx="1023580" cy="1001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8"/>
          <a:stretch>
            <a:fillRect/>
          </a:stretch>
        </p:blipFill>
        <p:spPr>
          <a:xfrm>
            <a:off x="3421959" y="2923949"/>
            <a:ext cx="1115163" cy="1148433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 rotWithShape="1">
          <a:blip r:embed="rId9"/>
          <a:srcRect l="29327" t="28791" r="23558" b="19613"/>
          <a:stretch/>
        </p:blipFill>
        <p:spPr bwMode="auto">
          <a:xfrm>
            <a:off x="1606044" y="3772219"/>
            <a:ext cx="1593215" cy="981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10"/>
          <a:stretch>
            <a:fillRect/>
          </a:stretch>
        </p:blipFill>
        <p:spPr>
          <a:xfrm>
            <a:off x="3421959" y="1254916"/>
            <a:ext cx="959083" cy="1042103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11"/>
          <a:stretch>
            <a:fillRect/>
          </a:stretch>
        </p:blipFill>
        <p:spPr>
          <a:xfrm>
            <a:off x="1991940" y="1973705"/>
            <a:ext cx="850007" cy="1014332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 rotWithShape="1">
          <a:blip r:embed="rId12"/>
          <a:srcRect l="27885" t="13683" r="22756" b="6216"/>
          <a:stretch/>
        </p:blipFill>
        <p:spPr bwMode="auto">
          <a:xfrm>
            <a:off x="513668" y="5133443"/>
            <a:ext cx="1224165" cy="10779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/>
          <p:nvPr/>
        </p:nvPicPr>
        <p:blipFill rotWithShape="1">
          <a:blip r:embed="rId13"/>
          <a:srcRect l="30609" t="10262" r="24359" b="6500"/>
          <a:stretch/>
        </p:blipFill>
        <p:spPr bwMode="auto">
          <a:xfrm>
            <a:off x="3421959" y="5133443"/>
            <a:ext cx="1059480" cy="10415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17134" y="2539212"/>
            <a:ext cx="677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Постановление Правительства РФ от 01.07.2021 </a:t>
            </a:r>
            <a:r>
              <a:rPr lang="ru-RU" sz="2000" b="1" dirty="0" smtClean="0">
                <a:solidFill>
                  <a:srgbClr val="0070C0"/>
                </a:solidFill>
              </a:rPr>
              <a:t>N 1110 </a:t>
            </a:r>
            <a:r>
              <a:rPr lang="ru-RU" sz="2000" b="1" dirty="0">
                <a:solidFill>
                  <a:srgbClr val="0070C0"/>
                </a:solidFill>
              </a:rPr>
              <a:t>(ред. от 04.03.2023) "Об утверждении перечня товаров, подлежащих </a:t>
            </a:r>
            <a:r>
              <a:rPr lang="ru-RU" sz="2000" b="1" dirty="0" err="1" smtClean="0">
                <a:solidFill>
                  <a:srgbClr val="0070C0"/>
                </a:solidFill>
              </a:rPr>
              <a:t>прослеживаемости</a:t>
            </a:r>
            <a:r>
              <a:rPr lang="ru-RU" sz="2000" b="1" dirty="0" smtClean="0">
                <a:solidFill>
                  <a:srgbClr val="0070C0"/>
                </a:solidFill>
              </a:rPr>
              <a:t>".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17134" y="1228134"/>
            <a:ext cx="677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Постановление Правительства РФ от 01.07.2021 N 1108 </a:t>
            </a:r>
          </a:p>
          <a:p>
            <a:pPr algn="ctr"/>
            <a:r>
              <a:rPr lang="ru-RU" sz="2000" b="1" dirty="0">
                <a:solidFill>
                  <a:srgbClr val="0070C0"/>
                </a:solidFill>
              </a:rPr>
              <a:t>(ред. от 15.12.2023) "Об утверждении Положения о национальной системе </a:t>
            </a:r>
            <a:r>
              <a:rPr lang="ru-RU" sz="2000" b="1" dirty="0" err="1">
                <a:solidFill>
                  <a:srgbClr val="0070C0"/>
                </a:solidFill>
              </a:rPr>
              <a:t>прослеживаемости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товаров".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17134" y="3850290"/>
            <a:ext cx="67700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B71A3"/>
                </a:solidFill>
                <a:hlinkClick r:id="rId14"/>
              </a:rPr>
              <a:t>При </a:t>
            </a:r>
            <a:r>
              <a:rPr lang="ru-RU" sz="2000" b="1" dirty="0">
                <a:solidFill>
                  <a:srgbClr val="3B71A3"/>
                </a:solidFill>
                <a:hlinkClick r:id="rId14"/>
              </a:rPr>
              <a:t>реализации участником оборота товаров, являющимся налогоплательщиком </a:t>
            </a:r>
            <a:r>
              <a:rPr lang="ru-RU" sz="2000" b="1" dirty="0" smtClean="0">
                <a:solidFill>
                  <a:srgbClr val="3B71A3"/>
                </a:solidFill>
                <a:hlinkClick r:id="rId14"/>
              </a:rPr>
              <a:t>НДС, товара</a:t>
            </a:r>
            <a:r>
              <a:rPr lang="ru-RU" sz="2000" b="1" dirty="0">
                <a:solidFill>
                  <a:srgbClr val="3B71A3"/>
                </a:solidFill>
                <a:hlinkClick r:id="rId14"/>
              </a:rPr>
              <a:t>, подлежащего </a:t>
            </a:r>
            <a:r>
              <a:rPr lang="ru-RU" sz="2000" b="1" dirty="0" err="1">
                <a:solidFill>
                  <a:srgbClr val="3B71A3"/>
                </a:solidFill>
                <a:hlinkClick r:id="rId14"/>
              </a:rPr>
              <a:t>прослеживаемости</a:t>
            </a:r>
            <a:r>
              <a:rPr lang="ru-RU" sz="2000" b="1" dirty="0">
                <a:solidFill>
                  <a:srgbClr val="3B71A3"/>
                </a:solidFill>
                <a:hlinkClick r:id="rId14"/>
              </a:rPr>
              <a:t>, установлена обязанность по формированию в электронной форме счета-фактуры с указанием реквизитов </a:t>
            </a:r>
            <a:r>
              <a:rPr lang="ru-RU" sz="2000" b="1" dirty="0" err="1">
                <a:solidFill>
                  <a:srgbClr val="3B71A3"/>
                </a:solidFill>
                <a:hlinkClick r:id="rId14"/>
              </a:rPr>
              <a:t>прослеживаемости</a:t>
            </a:r>
            <a:r>
              <a:rPr lang="ru-RU" sz="2000" b="1" dirty="0">
                <a:solidFill>
                  <a:srgbClr val="3B71A3"/>
                </a:solidFill>
                <a:hlinkClick r:id="rId14"/>
              </a:rPr>
              <a:t> и отражению сведений из указанного счета-фактуры в книге продаж, в том числе реквизитов </a:t>
            </a:r>
            <a:r>
              <a:rPr lang="ru-RU" sz="2000" b="1" dirty="0" err="1" smtClean="0">
                <a:solidFill>
                  <a:srgbClr val="3B71A3"/>
                </a:solidFill>
                <a:hlinkClick r:id="rId14"/>
              </a:rPr>
              <a:t>прослеживаемости</a:t>
            </a:r>
            <a:r>
              <a:rPr lang="ru-RU" sz="2000" b="1" dirty="0" smtClean="0">
                <a:solidFill>
                  <a:srgbClr val="3B71A3"/>
                </a:solidFill>
                <a:hlinkClick r:id="rId14"/>
              </a:rPr>
              <a:t> </a:t>
            </a:r>
            <a:r>
              <a:rPr lang="ru-RU" sz="2000" b="1" dirty="0" smtClean="0">
                <a:solidFill>
                  <a:srgbClr val="3B71A3"/>
                </a:solidFill>
              </a:rPr>
              <a:t>(ст</a:t>
            </a:r>
            <a:r>
              <a:rPr lang="ru-RU" sz="2000" b="1" dirty="0">
                <a:solidFill>
                  <a:srgbClr val="3B71A3"/>
                </a:solidFill>
              </a:rPr>
              <a:t>. 169 НК РФ</a:t>
            </a:r>
            <a:r>
              <a:rPr lang="ru-RU" sz="2000" b="1" dirty="0" smtClean="0">
                <a:solidFill>
                  <a:srgbClr val="3B71A3"/>
                </a:solidFill>
              </a:rPr>
              <a:t>).</a:t>
            </a:r>
            <a:endParaRPr lang="ru-RU" sz="2000" b="1" dirty="0">
              <a:solidFill>
                <a:srgbClr val="3B71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3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ПРЕИМУЩЕСТВА ЭСФ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2" y="0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907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14B8036-C32F-92CE-1723-ADFC8B25D8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210" y="1203988"/>
            <a:ext cx="1637617" cy="15704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59A4C00-38E1-08AD-F36E-E9DBF011B06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5" y="2835218"/>
            <a:ext cx="1637617" cy="17452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5638636-4117-185E-240A-C5D0B22B51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33" y="4812010"/>
            <a:ext cx="1786594" cy="16691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1D35245-0431-DC4C-2EB2-E543DA17F53F}"/>
              </a:ext>
            </a:extLst>
          </p:cNvPr>
          <p:cNvSpPr txBox="1"/>
          <p:nvPr/>
        </p:nvSpPr>
        <p:spPr>
          <a:xfrm>
            <a:off x="5024837" y="1226948"/>
            <a:ext cx="2441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Больше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/>
              <a:t>Мобильности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/>
              <a:t>Надежности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400" dirty="0"/>
              <a:t>Прозрачности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AEBB3B4-74A3-FF56-239D-4D29E70F4264}"/>
              </a:ext>
            </a:extLst>
          </p:cNvPr>
          <p:cNvSpPr txBox="1"/>
          <p:nvPr/>
        </p:nvSpPr>
        <p:spPr>
          <a:xfrm flipH="1">
            <a:off x="3181033" y="2923025"/>
            <a:ext cx="23390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Меньше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Издержек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Ошибок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Нагрузки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49E0398-3B30-7511-7BB1-5F0CCAD5DDD9}"/>
              </a:ext>
            </a:extLst>
          </p:cNvPr>
          <p:cNvSpPr txBox="1"/>
          <p:nvPr/>
        </p:nvSpPr>
        <p:spPr>
          <a:xfrm flipH="1">
            <a:off x="5024836" y="4588931"/>
            <a:ext cx="33464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Проще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Анализ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/>
              <a:t>Внутренний контроль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2400" dirty="0" err="1"/>
              <a:t>Экологичность</a:t>
            </a:r>
            <a:endParaRPr lang="ru-RU" sz="2400" dirty="0"/>
          </a:p>
        </p:txBody>
      </p:sp>
      <p:sp>
        <p:nvSpPr>
          <p:cNvPr id="14" name="Прямоугольник: скругленные углы 8">
            <a:extLst>
              <a:ext uri="{FF2B5EF4-FFF2-40B4-BE49-F238E27FC236}">
                <a16:creationId xmlns="" xmlns:a16="http://schemas.microsoft.com/office/drawing/2014/main" id="{DE001D3F-4736-13A2-0655-55340B3E42F5}"/>
              </a:ext>
            </a:extLst>
          </p:cNvPr>
          <p:cNvSpPr/>
          <p:nvPr/>
        </p:nvSpPr>
        <p:spPr>
          <a:xfrm>
            <a:off x="8164996" y="1368834"/>
            <a:ext cx="3574359" cy="23390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Перейти на ЭДО с ФНС России проще, чем кажется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47A851F0-F567-4AC8-922E-FEC49209937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729967" y="4036733"/>
            <a:ext cx="2444419" cy="24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12723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 Black" panose="020B0A04020102020204" pitchFamily="34" charset="0"/>
              </a:rPr>
              <a:t>СЕРВИСЫ ФНС РОССИИ</a:t>
            </a:r>
            <a:endParaRPr lang="ru-RU" sz="2000" b="1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9890" r="972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2" y="0"/>
            <a:ext cx="1733792" cy="1143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67" b="89474" l="5983" r="897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4907" y="0"/>
            <a:ext cx="974543" cy="1107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11631" y="219496"/>
            <a:ext cx="1880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УФНС РОССИИ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по г. СЕВАСТОПОЛЮ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 descr="C:\Users\0000-09-970\AppData\Local\Microsoft\Windows\INetCache\Content.Outlook\UIREPZIB\17259786788132160503815670951477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82" y="1096161"/>
            <a:ext cx="1646821" cy="157428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2555747" y="1612257"/>
            <a:ext cx="6800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</a:rPr>
              <a:t>ВЫБОР ОПЕРАТОРА ЭЛЕКТРОННОГО ДОКУМЕНТООБОРОТА»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7" name="Рисунок 16" descr="C:\Users\0000-09-970\AppData\Local\Microsoft\Windows\INetCache\Content.Outlook\UIREPZIB\17259789128855655663268263219152.gif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156" y="2086375"/>
            <a:ext cx="1589920" cy="159698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5190186" y="2500358"/>
            <a:ext cx="4468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rgbClr val="0070C0"/>
                </a:solidFill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</a:rPr>
              <a:t>КАЛЬКУЛЯТОР ДЛЯ РАСЧЕТА ЭФФЕКТИВНОСТИ ВНЕДРЕНИЯ ЭДО В КОМПАНИИ»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8" name="Рисунок 17" descr="C:\Users\0000-09-970\AppData\Local\Microsoft\Windows\INetCache\Content.Outlook\UIREPZIB\17259790621911214391055593103307.gif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43" y="3083235"/>
            <a:ext cx="1548640" cy="156807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/>
          <p:cNvSpPr txBox="1"/>
          <p:nvPr/>
        </p:nvSpPr>
        <p:spPr>
          <a:xfrm>
            <a:off x="2540003" y="3696236"/>
            <a:ext cx="4543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</a:rPr>
              <a:t>СЦЕНАРИИ ВНЕДРЕНИЯ ЭДО»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20" name="Рисунок 19" descr="C:\Users\0000-09-970\AppData\Local\Microsoft\Windows\INetCache\Content.Outlook\UIREPZIB\17259792954802584462870798941423.gif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156" y="4323749"/>
            <a:ext cx="1589920" cy="159222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6542468" y="4955559"/>
            <a:ext cx="31166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solidFill>
                  <a:srgbClr val="0070C0"/>
                </a:solidFill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</a:rPr>
              <a:t>ПРОЗРАЧНЫЙ БИЗНЕС»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2" name="Рисунок 21" descr="C:\Users\0000-09-970\AppData\Local\Microsoft\Windows\INetCache\Content.Outlook\UIREPZIB\17259794081436453081304769932796.gif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43" y="5064097"/>
            <a:ext cx="1537222" cy="158019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2574817" y="5660645"/>
            <a:ext cx="4663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«</a:t>
            </a:r>
            <a:r>
              <a:rPr lang="ru-RU" sz="2000" b="1" dirty="0" smtClean="0">
                <a:solidFill>
                  <a:srgbClr val="0070C0"/>
                </a:solidFill>
              </a:rPr>
              <a:t>ЭЛЕКТРОННЫЙ ДОКУМЕНТООБОРОТ»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78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501</Words>
  <Application>Microsoft Office PowerPoint</Application>
  <PresentationFormat>Широкоэкранный</PresentationFormat>
  <Paragraphs>59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Животенко Светлана Александровна</dc:creator>
  <cp:lastModifiedBy>Животенко Светлана Александровна</cp:lastModifiedBy>
  <cp:revision>46</cp:revision>
  <cp:lastPrinted>2024-09-13T12:30:59Z</cp:lastPrinted>
  <dcterms:created xsi:type="dcterms:W3CDTF">2024-09-12T14:54:55Z</dcterms:created>
  <dcterms:modified xsi:type="dcterms:W3CDTF">2024-09-24T13:50:20Z</dcterms:modified>
</cp:coreProperties>
</file>